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4" r:id="rId1"/>
  </p:sldMasterIdLst>
  <p:notesMasterIdLst>
    <p:notesMasterId r:id="rId31"/>
  </p:notesMasterIdLst>
  <p:sldIdLst>
    <p:sldId id="256" r:id="rId2"/>
    <p:sldId id="257" r:id="rId3"/>
    <p:sldId id="265" r:id="rId4"/>
    <p:sldId id="258" r:id="rId5"/>
    <p:sldId id="260" r:id="rId6"/>
    <p:sldId id="267" r:id="rId7"/>
    <p:sldId id="259" r:id="rId8"/>
    <p:sldId id="266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>
          <p15:clr>
            <a:srgbClr val="A4A3A4"/>
          </p15:clr>
        </p15:guide>
        <p15:guide id="2" pos="34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994" autoAdjust="0"/>
  </p:normalViewPr>
  <p:slideViewPr>
    <p:cSldViewPr snapToGrid="0" snapToObjects="1">
      <p:cViewPr varScale="1">
        <p:scale>
          <a:sx n="47" d="100"/>
          <a:sy n="47" d="100"/>
        </p:scale>
        <p:origin x="1840" y="44"/>
      </p:cViewPr>
      <p:guideLst>
        <p:guide orient="horz" pos="2108"/>
        <p:guide pos="342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A73A-6E68-F94C-9491-EDA383613A06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7B8DF-1CE3-0A41-A57B-D82FE36C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8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4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90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3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77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95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43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31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7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Econ majors often go on</a:t>
            </a:r>
            <a:r>
              <a:rPr lang="en-US" baseline="0" dirty="0" smtClean="0"/>
              <a:t> science program.</a:t>
            </a:r>
          </a:p>
          <a:p>
            <a:r>
              <a:rPr lang="en-US" baseline="0" dirty="0" smtClean="0"/>
              <a:t>Possible to take courses toward all of these majors as well as distribution requirements  while at UEA</a:t>
            </a:r>
            <a:endParaRPr lang="en-US" dirty="0" smtClean="0"/>
          </a:p>
          <a:p>
            <a:r>
              <a:rPr lang="en-US" dirty="0" smtClean="0"/>
              <a:t>Note:</a:t>
            </a:r>
            <a:r>
              <a:rPr lang="en-US" baseline="0" dirty="0" smtClean="0"/>
              <a:t> No Physics program – but there are applied physics opportunities.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15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04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7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43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41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30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67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57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60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some sample courses.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9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8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UEA is ranked in the top one per cent of universities in the world and is consistently in the top ten for student satisfaction.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Has ranked 1</a:t>
            </a:r>
            <a:r>
              <a:rPr lang="en-US" baseline="30000" dirty="0" smtClean="0"/>
              <a:t>st</a:t>
            </a:r>
            <a:r>
              <a:rPr lang="en-US" dirty="0" smtClean="0"/>
              <a:t> for student</a:t>
            </a:r>
            <a:r>
              <a:rPr lang="en-US" baseline="0" dirty="0" smtClean="0"/>
              <a:t> satisfaction, </a:t>
            </a:r>
            <a:r>
              <a:rPr lang="en-US" dirty="0" smtClean="0"/>
              <a:t>accommodation quality and cost by students.</a:t>
            </a:r>
          </a:p>
          <a:p>
            <a:endParaRPr lang="en-US" dirty="0" smtClean="0"/>
          </a:p>
          <a:p>
            <a:r>
              <a:rPr lang="en-US" dirty="0" smtClean="0"/>
              <a:t>90%</a:t>
            </a:r>
            <a:r>
              <a:rPr lang="en-US" baseline="0" dirty="0" smtClean="0"/>
              <a:t> of research at UEA has been rated of “international Excellence”</a:t>
            </a:r>
            <a:endParaRPr lang="en-US" dirty="0" smtClean="0"/>
          </a:p>
          <a:p>
            <a:r>
              <a:rPr lang="en-US" dirty="0" smtClean="0"/>
              <a:t>Geosciences – 3</a:t>
            </a:r>
            <a:r>
              <a:rPr lang="en-US" baseline="30000" dirty="0" smtClean="0"/>
              <a:t>rd</a:t>
            </a:r>
            <a:r>
              <a:rPr lang="en-US" baseline="0" dirty="0" smtClean="0"/>
              <a:t> in the world</a:t>
            </a:r>
            <a:endParaRPr lang="en-US" dirty="0" smtClean="0"/>
          </a:p>
          <a:p>
            <a:r>
              <a:rPr lang="en-US" dirty="0" smtClean="0"/>
              <a:t>Environmental</a:t>
            </a:r>
            <a:r>
              <a:rPr lang="en-US" baseline="0" dirty="0" smtClean="0"/>
              <a:t> Studies, Biological Sciences, Chemistry, Mathematics, Social Work – Ranked “at 5” the highest ranking</a:t>
            </a:r>
          </a:p>
          <a:p>
            <a:r>
              <a:rPr lang="en-US" baseline="0" dirty="0" smtClean="0"/>
              <a:t>Climatic Research Center – touted as the “strongest in the world” </a:t>
            </a:r>
          </a:p>
          <a:p>
            <a:endParaRPr lang="en-US" dirty="0" smtClean="0"/>
          </a:p>
          <a:p>
            <a:r>
              <a:rPr lang="en-US" dirty="0" smtClean="0"/>
              <a:t>Field</a:t>
            </a:r>
            <a:r>
              <a:rPr lang="en-US" baseline="0" dirty="0" smtClean="0"/>
              <a:t> Courses – take advantage of location</a:t>
            </a:r>
          </a:p>
          <a:p>
            <a:r>
              <a:rPr lang="en-US" baseline="0" dirty="0" smtClean="0"/>
              <a:t>More Course Variety – take advantage of size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8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Offers the flexibility needed to work with science majors.</a:t>
            </a:r>
          </a:p>
          <a:p>
            <a:r>
              <a:rPr lang="en-US" dirty="0" smtClean="0"/>
              <a:t>Full year:</a:t>
            </a:r>
          </a:p>
          <a:p>
            <a:r>
              <a:rPr lang="en-US" baseline="0" dirty="0" smtClean="0"/>
              <a:t>  B</a:t>
            </a:r>
            <a:r>
              <a:rPr lang="en-US" dirty="0" smtClean="0"/>
              <a:t>roader range of courses because some courses can</a:t>
            </a:r>
            <a:r>
              <a:rPr lang="en-US" baseline="0" dirty="0" smtClean="0"/>
              <a:t> only be taken for </a:t>
            </a:r>
            <a:r>
              <a:rPr lang="en-US" dirty="0" smtClean="0"/>
              <a:t>the full year.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3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1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7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Visits probably include: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Library, the Royal Society, the Royal Observatory at Greenwich, the Royal Pharmaceutical Society Museum, the Freud Museum, the Natural History Museum, the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Linnean Society, the Royal Institution</a:t>
            </a:r>
            <a:r>
              <a:rPr lang="en-GB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London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Museum,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Bletchley 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38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36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 some sample courses.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B8DF-1CE3-0A41-A57B-D82FE36C33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798020" y="538594"/>
            <a:ext cx="1808485" cy="51671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835967" y="278688"/>
            <a:ext cx="1695954" cy="484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55">
            <a:off x="2866028" y="3182426"/>
            <a:ext cx="1695954" cy="48455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7428515" y="2619243"/>
            <a:ext cx="1580737" cy="451639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6339646" y="604321"/>
            <a:ext cx="1610332" cy="2025115"/>
          </a:xfrm>
          <a:prstGeom prst="rect">
            <a:avLst/>
          </a:prstGeom>
        </p:spPr>
      </p:pic>
      <p:pic>
        <p:nvPicPr>
          <p:cNvPr id="13" name="Picture 12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4891846" y="985321"/>
            <a:ext cx="1610332" cy="2025115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660">
            <a:off x="5138374" y="599839"/>
            <a:ext cx="1610332" cy="2025115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76">
            <a:off x="2072772" y="555386"/>
            <a:ext cx="1610332" cy="2025115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pic>
        <p:nvPicPr>
          <p:cNvPr id="14" name="Picture 13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790">
            <a:off x="3591963" y="936015"/>
            <a:ext cx="1610332" cy="202511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 anchorCtr="0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 anchor="t" anchorCtr="0"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PageOverla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EEEA29E6-0538-C247-9C0E-48FF9AFF2CFE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220" y="6158753"/>
            <a:ext cx="1051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9F82B70-2D99-114C-8207-215DD7B1EF2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0"/>
        </a:spcBef>
        <a:spcAft>
          <a:spcPts val="2000"/>
        </a:spcAft>
        <a:buFont typeface="Wingdings 2" pitchFamily="18" charset="2"/>
        <a:buChar char="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ckinson.edu/globa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mac@dickinson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Norwich Science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Session</a:t>
            </a:r>
          </a:p>
          <a:p>
            <a:r>
              <a:rPr lang="en-US" dirty="0" smtClean="0"/>
              <a:t>Fall/Spring/Year </a:t>
            </a:r>
          </a:p>
          <a:p>
            <a:r>
              <a:rPr lang="en-US" dirty="0" smtClean="0"/>
              <a:t>2017-2018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98605">
            <a:off x="6093511" y="565584"/>
            <a:ext cx="2663267" cy="198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StonehengeNSP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68220">
            <a:off x="6053914" y="4423395"/>
            <a:ext cx="2926764" cy="195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3" descr="2963780259_e741764915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96776">
            <a:off x="305726" y="530963"/>
            <a:ext cx="3138380" cy="1907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">
            <a:off x="571500" y="4419600"/>
            <a:ext cx="2552505" cy="1751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pic>
        <p:nvPicPr>
          <p:cNvPr id="8" name="Picture 7" descr="IMG_1262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21" y="1262130"/>
            <a:ext cx="7461158" cy="55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07604"/>
            <a:ext cx="9144000" cy="5650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1" y="4346713"/>
            <a:ext cx="967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Historic City Center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1271" y="4868445"/>
            <a:ext cx="967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University of East Anglia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6246" y="5390177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Director’s house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88296" y="3645856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River Wensum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34778" y="1207604"/>
            <a:ext cx="3009222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Population: 130,000</a:t>
            </a:r>
          </a:p>
          <a:p>
            <a:r>
              <a:rPr lang="en-US" dirty="0"/>
              <a:t>(200,000 in greater Norwich)</a:t>
            </a:r>
          </a:p>
        </p:txBody>
      </p:sp>
    </p:spTree>
    <p:extLst>
      <p:ext uri="{BB962C8B-B14F-4D97-AF65-F5344CB8AC3E}">
        <p14:creationId xmlns:p14="http://schemas.microsoft.com/office/powerpoint/2010/main" val="108623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Historic City Center</a:t>
            </a:r>
          </a:p>
        </p:txBody>
      </p:sp>
      <p:pic>
        <p:nvPicPr>
          <p:cNvPr id="16386" name="Picture 2" descr="Image result for norwich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993" y="1829246"/>
            <a:ext cx="7510755" cy="50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84718" y="1944654"/>
            <a:ext cx="17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Norwich Castle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Historic City Center</a:t>
            </a:r>
          </a:p>
        </p:txBody>
      </p:sp>
      <p:pic>
        <p:nvPicPr>
          <p:cNvPr id="5126" name="Picture 6" descr="Image result for norwich england cathedr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651" y="1936136"/>
            <a:ext cx="7400373" cy="492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084718" y="1944654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Norwich Cathedral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8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Historic City Center</a:t>
            </a:r>
          </a:p>
        </p:txBody>
      </p:sp>
      <p:pic>
        <p:nvPicPr>
          <p:cNvPr id="5124" name="Picture 4" descr="Image result for downtown norwich eng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7598" y="1948070"/>
            <a:ext cx="5462296" cy="490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Image result for downtown norwich eng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911" y="1913796"/>
            <a:ext cx="7129670" cy="493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Historic City Center</a:t>
            </a:r>
          </a:p>
        </p:txBody>
      </p:sp>
    </p:spTree>
    <p:extLst>
      <p:ext uri="{BB962C8B-B14F-4D97-AF65-F5344CB8AC3E}">
        <p14:creationId xmlns:p14="http://schemas.microsoft.com/office/powerpoint/2010/main" val="176282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Historic City Center</a:t>
            </a:r>
          </a:p>
        </p:txBody>
      </p:sp>
      <p:pic>
        <p:nvPicPr>
          <p:cNvPr id="8194" name="Picture 2" descr="Image result for norwich england mark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156" y="1815892"/>
            <a:ext cx="7235687" cy="500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3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River Wensum</a:t>
            </a:r>
          </a:p>
        </p:txBody>
      </p:sp>
      <p:pic>
        <p:nvPicPr>
          <p:cNvPr id="9218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" y="1801431"/>
            <a:ext cx="8988425" cy="512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River Wensum</a:t>
            </a:r>
          </a:p>
        </p:txBody>
      </p:sp>
      <p:pic>
        <p:nvPicPr>
          <p:cNvPr id="10242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0846" y="1815892"/>
            <a:ext cx="6695799" cy="502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River Wensum</a:t>
            </a:r>
          </a:p>
        </p:txBody>
      </p:sp>
      <p:pic>
        <p:nvPicPr>
          <p:cNvPr id="11266" name="Picture 2" descr="Photgraph of the River Wensum and Riverside Walk, Norwich, Norfol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8955" y="1860565"/>
            <a:ext cx="6665844" cy="49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8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eysir 9; 8-16-08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2089">
            <a:off x="5272166" y="2068359"/>
            <a:ext cx="2104013" cy="1578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Should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62" y="1851836"/>
            <a:ext cx="5020396" cy="451706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Norwich Science Program is appropriate for students studying</a:t>
            </a:r>
          </a:p>
          <a:p>
            <a:pPr lvl="1"/>
            <a:r>
              <a:rPr lang="en-US" dirty="0" smtClean="0"/>
              <a:t>Biology, B&amp;MB, Neuroscience</a:t>
            </a:r>
          </a:p>
          <a:p>
            <a:pPr lvl="1"/>
            <a:r>
              <a:rPr lang="en-US" dirty="0" smtClean="0"/>
              <a:t>Chemistry</a:t>
            </a:r>
          </a:p>
          <a:p>
            <a:pPr lvl="1"/>
            <a:r>
              <a:rPr lang="en-US" dirty="0" smtClean="0"/>
              <a:t>Environmental Science &amp; Studies</a:t>
            </a:r>
          </a:p>
          <a:p>
            <a:pPr lvl="1"/>
            <a:r>
              <a:rPr lang="en-US" dirty="0" smtClean="0"/>
              <a:t>Earth Sciences</a:t>
            </a:r>
          </a:p>
          <a:p>
            <a:pPr lvl="1"/>
            <a:r>
              <a:rPr lang="en-US" dirty="0" smtClean="0"/>
              <a:t>Mathematics, Computer Science</a:t>
            </a:r>
          </a:p>
          <a:p>
            <a:pPr lvl="1"/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Physics (1 semester only)</a:t>
            </a:r>
          </a:p>
          <a:p>
            <a:pPr lvl="1"/>
            <a:r>
              <a:rPr lang="en-US" dirty="0" smtClean="0"/>
              <a:t>Economics</a:t>
            </a:r>
          </a:p>
          <a:p>
            <a:pPr lvl="1"/>
            <a:r>
              <a:rPr lang="en-US" dirty="0" smtClean="0"/>
              <a:t>any other subject coupled with an interest in science</a:t>
            </a:r>
          </a:p>
          <a:p>
            <a:pPr lvl="1"/>
            <a:endParaRPr lang="en-US" dirty="0"/>
          </a:p>
        </p:txBody>
      </p:sp>
      <p:pic>
        <p:nvPicPr>
          <p:cNvPr id="6" name="Picture 5" descr="TowerHillSundial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05993">
            <a:off x="6329260" y="3393692"/>
            <a:ext cx="2638425" cy="2358857"/>
          </a:xfrm>
          <a:prstGeom prst="rect">
            <a:avLst/>
          </a:prstGeom>
        </p:spPr>
      </p:pic>
      <p:pic>
        <p:nvPicPr>
          <p:cNvPr id="8" name="Picture 7" descr="Herschel Astronomy Museum 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25017">
            <a:off x="6646184" y="1539554"/>
            <a:ext cx="2194240" cy="1646238"/>
          </a:xfrm>
          <a:prstGeom prst="rect">
            <a:avLst/>
          </a:prstGeom>
        </p:spPr>
      </p:pic>
      <p:pic>
        <p:nvPicPr>
          <p:cNvPr id="10" name="Picture 9" descr="Spring 2010 NSP class 2 Swaffam wind turbine 3-10-10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3905">
            <a:off x="5360555" y="4590937"/>
            <a:ext cx="1467482" cy="195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07604"/>
            <a:ext cx="9144000" cy="5650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1" y="4346713"/>
            <a:ext cx="967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Historic City Center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1271" y="4868445"/>
            <a:ext cx="967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University of East Anglia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6246" y="5390177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Director’s house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88296" y="3645856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River Wensum</a:t>
            </a:r>
          </a:p>
        </p:txBody>
      </p:sp>
      <p:cxnSp>
        <p:nvCxnSpPr>
          <p:cNvPr id="4" name="Straight Arrow Connector 3"/>
          <p:cNvCxnSpPr>
            <a:stCxn id="9" idx="3"/>
          </p:cNvCxnSpPr>
          <p:nvPr/>
        </p:nvCxnSpPr>
        <p:spPr>
          <a:xfrm flipV="1">
            <a:off x="1848679" y="4691270"/>
            <a:ext cx="2564295" cy="546507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20872364">
            <a:off x="2209599" y="4597485"/>
            <a:ext cx="198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20 minute bus ride</a:t>
            </a:r>
          </a:p>
        </p:txBody>
      </p:sp>
    </p:spTree>
    <p:extLst>
      <p:ext uri="{BB962C8B-B14F-4D97-AF65-F5344CB8AC3E}">
        <p14:creationId xmlns:p14="http://schemas.microsoft.com/office/powerpoint/2010/main" val="63228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East Anglia</a:t>
            </a:r>
          </a:p>
        </p:txBody>
      </p:sp>
      <p:pic>
        <p:nvPicPr>
          <p:cNvPr id="12290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" y="1815892"/>
            <a:ext cx="8953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69774" y="4384962"/>
            <a:ext cx="6022332" cy="24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East Anglia</a:t>
            </a:r>
          </a:p>
        </p:txBody>
      </p:sp>
      <p:pic>
        <p:nvPicPr>
          <p:cNvPr id="13314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340" y="1815892"/>
            <a:ext cx="6722811" cy="50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16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East Anglia</a:t>
            </a:r>
          </a:p>
        </p:txBody>
      </p:sp>
      <p:pic>
        <p:nvPicPr>
          <p:cNvPr id="15362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746" y="1815892"/>
            <a:ext cx="762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3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East Anglia</a:t>
            </a:r>
          </a:p>
        </p:txBody>
      </p:sp>
      <p:pic>
        <p:nvPicPr>
          <p:cNvPr id="12292" name="Picture 4" descr="Image result for sainsbury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47" y="1828799"/>
            <a:ext cx="8572501" cy="502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8047" y="212932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Sainsbury Center for Visual Arts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2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East Anglia</a:t>
            </a:r>
          </a:p>
        </p:txBody>
      </p:sp>
      <p:sp>
        <p:nvSpPr>
          <p:cNvPr id="4" name="Rectangle 3"/>
          <p:cNvSpPr/>
          <p:nvPr/>
        </p:nvSpPr>
        <p:spPr>
          <a:xfrm>
            <a:off x="460375" y="1432099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accommodation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957" y="1385753"/>
            <a:ext cx="4763172" cy="547224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606748" y="3767623"/>
            <a:ext cx="1135029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55362" y="3768487"/>
            <a:ext cx="79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750905" y="2064719"/>
            <a:ext cx="0" cy="2149473"/>
          </a:xfrm>
          <a:prstGeom prst="straightConnector1">
            <a:avLst/>
          </a:prstGeom>
          <a:ln w="88900">
            <a:solidFill>
              <a:srgbClr val="C00000">
                <a:alpha val="99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5957" y="2383635"/>
            <a:ext cx="19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10-15 minute walk</a:t>
            </a:r>
          </a:p>
          <a:p>
            <a:pPr algn="r"/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campus</a:t>
            </a:r>
          </a:p>
        </p:txBody>
      </p:sp>
    </p:spTree>
    <p:extLst>
      <p:ext uri="{BB962C8B-B14F-4D97-AF65-F5344CB8AC3E}">
        <p14:creationId xmlns:p14="http://schemas.microsoft.com/office/powerpoint/2010/main" val="41403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East Anglia</a:t>
            </a:r>
          </a:p>
        </p:txBody>
      </p:sp>
      <p:sp>
        <p:nvSpPr>
          <p:cNvPr id="4" name="Rectangle 3"/>
          <p:cNvSpPr/>
          <p:nvPr/>
        </p:nvSpPr>
        <p:spPr>
          <a:xfrm>
            <a:off x="318047" y="1824518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“The Village”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20482" name="Picture 2" descr="Image result for uea “The Village”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2266906"/>
            <a:ext cx="9137526" cy="29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8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23929" y="1432099"/>
            <a:ext cx="386963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East Anglia</a:t>
            </a:r>
          </a:p>
        </p:txBody>
      </p:sp>
      <p:sp>
        <p:nvSpPr>
          <p:cNvPr id="4" name="Rectangle 3"/>
          <p:cNvSpPr/>
          <p:nvPr/>
        </p:nvSpPr>
        <p:spPr>
          <a:xfrm>
            <a:off x="318047" y="2010046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“The Village”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22530" name="Picture 2" descr="Image result for uea “The Village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2379378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63881" y="9003190"/>
            <a:ext cx="305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Single, </a:t>
            </a:r>
            <a:r>
              <a:rPr lang="en-US" dirty="0" err="1"/>
              <a:t>en</a:t>
            </a:r>
            <a:r>
              <a:rPr lang="en-US" dirty="0"/>
              <a:t> suite rooms…</a:t>
            </a:r>
          </a:p>
        </p:txBody>
      </p:sp>
      <p:pic>
        <p:nvPicPr>
          <p:cNvPr id="22532" name="Picture 4" descr="En Suite Village Kitche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0547" y="2379378"/>
            <a:ext cx="3880119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5575" y="5735870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Single,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en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-suite rooms…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4571" y="5731822"/>
            <a:ext cx="329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…with shared kitchen facilities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like in Norwich?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07604"/>
            <a:ext cx="9144000" cy="5650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1" y="4346713"/>
            <a:ext cx="967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Historic City Center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1271" y="4868445"/>
            <a:ext cx="967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University of East Anglia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6246" y="5390177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Director’s house</a:t>
            </a:r>
          </a:p>
        </p:txBody>
      </p:sp>
      <p:sp>
        <p:nvSpPr>
          <p:cNvPr id="7" name="AutoShape 2" descr="Image result for downtown norwich engl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88296" y="3645856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River Wensum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4609" y="4976167"/>
            <a:ext cx="119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Norwich City Football Club</a:t>
            </a:r>
          </a:p>
        </p:txBody>
      </p:sp>
      <p:pic>
        <p:nvPicPr>
          <p:cNvPr id="17410" name="Picture 2" descr="Image result for norwich city f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26070" y="1718459"/>
            <a:ext cx="4701071" cy="2539068"/>
          </a:xfrm>
          <a:prstGeom prst="rect">
            <a:avLst/>
          </a:prstGeom>
          <a:noFill/>
          <a:ln w="8890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norwich city f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5211" y="4342426"/>
            <a:ext cx="2552700" cy="1790701"/>
          </a:xfrm>
          <a:prstGeom prst="rect">
            <a:avLst/>
          </a:prstGeom>
          <a:noFill/>
          <a:ln w="8890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1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Planning!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Learn More</a:t>
            </a:r>
          </a:p>
          <a:p>
            <a:pPr lvl="1"/>
            <a:r>
              <a:rPr lang="en-US" dirty="0">
                <a:hlinkClick r:id="rId3"/>
              </a:rPr>
              <a:t>http://www.dickinson.edu/</a:t>
            </a:r>
            <a:r>
              <a:rPr lang="en-US" dirty="0" smtClean="0">
                <a:hlinkClick r:id="rId3"/>
              </a:rPr>
              <a:t>global</a:t>
            </a:r>
            <a:endParaRPr lang="en-US" dirty="0" smtClean="0"/>
          </a:p>
          <a:p>
            <a:r>
              <a:rPr lang="en-US" dirty="0" smtClean="0"/>
              <a:t>Talk with your academic advisor(s)</a:t>
            </a:r>
          </a:p>
          <a:p>
            <a:r>
              <a:rPr lang="en-US" dirty="0" smtClean="0"/>
              <a:t>Talk with your family</a:t>
            </a:r>
          </a:p>
          <a:p>
            <a:r>
              <a:rPr lang="en-US" dirty="0" smtClean="0"/>
              <a:t>Talk with me</a:t>
            </a:r>
          </a:p>
          <a:p>
            <a:pPr lvl="1"/>
            <a:r>
              <a:rPr lang="en-US" dirty="0" smtClean="0"/>
              <a:t>Prof. John MacCormick</a:t>
            </a:r>
          </a:p>
          <a:p>
            <a:pPr lvl="1"/>
            <a:r>
              <a:rPr lang="en-US" dirty="0" smtClean="0"/>
              <a:t>Tome 242</a:t>
            </a:r>
            <a:br>
              <a:rPr lang="en-US" dirty="0" smtClean="0"/>
            </a:br>
            <a:r>
              <a:rPr lang="en-US" dirty="0" smtClean="0"/>
              <a:t>x1626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jmac@dickinson.edu</a:t>
            </a:r>
            <a:endParaRPr lang="en-US" dirty="0" smtClean="0"/>
          </a:p>
          <a:p>
            <a:r>
              <a:rPr lang="en-US" dirty="0" smtClean="0"/>
              <a:t>Deadline for </a:t>
            </a:r>
            <a:r>
              <a:rPr lang="en-US" smtClean="0"/>
              <a:t>Fall 2017:  2/15/17 </a:t>
            </a:r>
            <a:r>
              <a:rPr lang="en-US" dirty="0" smtClean="0"/>
              <a:t>(4</a:t>
            </a:r>
            <a:r>
              <a:rPr lang="en-US" baseline="30000" dirty="0" smtClean="0"/>
              <a:t>th</a:t>
            </a:r>
            <a:r>
              <a:rPr lang="en-US" dirty="0" smtClean="0"/>
              <a:t> week of spring semester)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101004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07398">
            <a:off x="5818768" y="4383610"/>
            <a:ext cx="2829067" cy="1834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You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904999"/>
            <a:ext cx="5301168" cy="4770955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Cultural Experience</a:t>
            </a:r>
          </a:p>
          <a:p>
            <a:pPr lvl="1"/>
            <a:r>
              <a:rPr lang="en-GB" dirty="0" smtClean="0"/>
              <a:t>See the world and the US from another perspective.</a:t>
            </a:r>
          </a:p>
          <a:p>
            <a:pPr lvl="1"/>
            <a:r>
              <a:rPr lang="en-GB" dirty="0" smtClean="0"/>
              <a:t>Better understand the impact of science in England on western culture past, present, and future.</a:t>
            </a:r>
          </a:p>
          <a:p>
            <a:pPr lvl="1"/>
            <a:r>
              <a:rPr lang="en-GB" dirty="0" smtClean="0"/>
              <a:t>Travel</a:t>
            </a:r>
          </a:p>
          <a:p>
            <a:r>
              <a:rPr lang="en-GB" dirty="0" smtClean="0"/>
              <a:t>Academic Experience</a:t>
            </a:r>
          </a:p>
          <a:p>
            <a:pPr lvl="1"/>
            <a:r>
              <a:rPr lang="en-GB" dirty="0" smtClean="0"/>
              <a:t>Experience a top ranked research university</a:t>
            </a:r>
          </a:p>
          <a:p>
            <a:pPr lvl="1"/>
            <a:r>
              <a:rPr lang="en-GB" dirty="0" smtClean="0"/>
              <a:t>Take advantage of its opportunities</a:t>
            </a:r>
          </a:p>
          <a:p>
            <a:pPr lvl="1"/>
            <a:r>
              <a:rPr lang="en-GB" dirty="0" smtClean="0"/>
              <a:t>Become a more independent student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5" name="Picture 4" descr="Bobbies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99098">
            <a:off x="5859355" y="2233128"/>
            <a:ext cx="3089124" cy="2058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28231">
            <a:off x="4046914" y="4310628"/>
            <a:ext cx="24484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Can You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Norwich Science Program offers</a:t>
            </a:r>
          </a:p>
          <a:p>
            <a:pPr lvl="1"/>
            <a:r>
              <a:rPr lang="en-US" dirty="0" smtClean="0"/>
              <a:t>Fall Only</a:t>
            </a:r>
          </a:p>
          <a:p>
            <a:pPr lvl="1"/>
            <a:r>
              <a:rPr lang="en-US" dirty="0" smtClean="0"/>
              <a:t>Spring Only</a:t>
            </a:r>
          </a:p>
          <a:p>
            <a:pPr lvl="1"/>
            <a:r>
              <a:rPr lang="en-US" dirty="0" smtClean="0"/>
              <a:t>Full Year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Typically during</a:t>
            </a:r>
            <a:br>
              <a:rPr lang="en-US" dirty="0" smtClean="0"/>
            </a:br>
            <a:r>
              <a:rPr lang="en-US" dirty="0" smtClean="0"/>
              <a:t>the junior year</a:t>
            </a:r>
          </a:p>
        </p:txBody>
      </p:sp>
      <p:pic>
        <p:nvPicPr>
          <p:cNvPr id="62873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41841">
            <a:off x="5598867" y="2104668"/>
            <a:ext cx="3162931" cy="2362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8740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6995">
            <a:off x="3561999" y="2674324"/>
            <a:ext cx="24484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8738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6179">
            <a:off x="6531050" y="4264330"/>
            <a:ext cx="24484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82" y="2761259"/>
            <a:ext cx="3337253" cy="2270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Will You Be?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97" y="1833193"/>
            <a:ext cx="8001000" cy="4114800"/>
          </a:xfrm>
        </p:spPr>
        <p:txBody>
          <a:bodyPr/>
          <a:lstStyle/>
          <a:p>
            <a:r>
              <a:rPr lang="en-US" dirty="0" smtClean="0"/>
              <a:t>UEA is in the City of Norwich in Norfolk County in the East Anglia Region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934" y="2547708"/>
            <a:ext cx="4486066" cy="4112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99927">
            <a:off x="177590" y="4685026"/>
            <a:ext cx="2552505" cy="183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43698">
            <a:off x="2749493" y="4852531"/>
            <a:ext cx="2527006" cy="1716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454" y="1563756"/>
            <a:ext cx="7831092" cy="5294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Norwich?</a:t>
            </a:r>
          </a:p>
        </p:txBody>
      </p:sp>
    </p:spTree>
    <p:extLst>
      <p:ext uri="{BB962C8B-B14F-4D97-AF65-F5344CB8AC3E}">
        <p14:creationId xmlns:p14="http://schemas.microsoft.com/office/powerpoint/2010/main" val="30432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You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41" y="1905000"/>
            <a:ext cx="4549739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Fall Term</a:t>
            </a:r>
          </a:p>
          <a:p>
            <a:pPr lvl="1"/>
            <a:r>
              <a:rPr lang="en-US" dirty="0" smtClean="0"/>
              <a:t>History of Science</a:t>
            </a:r>
          </a:p>
          <a:p>
            <a:pPr lvl="2"/>
            <a:r>
              <a:rPr lang="en-US" dirty="0" smtClean="0"/>
              <a:t>2.5 weeks in London and surrounds</a:t>
            </a:r>
          </a:p>
          <a:p>
            <a:pPr lvl="2"/>
            <a:r>
              <a:rPr lang="en-US" dirty="0"/>
              <a:t>0</a:t>
            </a:r>
            <a:r>
              <a:rPr lang="en-US" dirty="0" smtClean="0"/>
              <a:t>.5 week excursion</a:t>
            </a:r>
          </a:p>
          <a:p>
            <a:pPr lvl="3"/>
            <a:r>
              <a:rPr lang="en-US" dirty="0" smtClean="0"/>
              <a:t>Fall 2016, likely </a:t>
            </a:r>
          </a:p>
          <a:p>
            <a:pPr marL="1371600" lvl="3" indent="0">
              <a:buNone/>
            </a:pPr>
            <a:r>
              <a:rPr lang="en-US" dirty="0" smtClean="0"/>
              <a:t>	Bath/Stonehenge</a:t>
            </a:r>
          </a:p>
          <a:p>
            <a:pPr lvl="1"/>
            <a:r>
              <a:rPr lang="en-US" dirty="0" smtClean="0"/>
              <a:t>3 Courses at UEA</a:t>
            </a:r>
          </a:p>
        </p:txBody>
      </p:sp>
      <p:pic>
        <p:nvPicPr>
          <p:cNvPr id="6" name="Picture 5" descr="NSP group photos at Darwin's statue, NHM, London, 9-4-08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1255" y="2986173"/>
            <a:ext cx="3032926" cy="197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tonehengeNSP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35598">
            <a:off x="6385750" y="4728495"/>
            <a:ext cx="2615255" cy="174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RomanBaths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85422">
            <a:off x="6456422" y="1533073"/>
            <a:ext cx="2502805" cy="166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18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72336">
            <a:off x="4489500" y="1388384"/>
            <a:ext cx="1543867" cy="206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1811" name="Picture 3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4386">
            <a:off x="4035868" y="4762697"/>
            <a:ext cx="2296811" cy="171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You Do?</a:t>
            </a:r>
            <a:endParaRPr lang="en-US" dirty="0"/>
          </a:p>
        </p:txBody>
      </p:sp>
      <p:pic>
        <p:nvPicPr>
          <p:cNvPr id="7" name="Picture 6" descr="H2 fueling station, Felice Thompson, Marcus Key, Kristen Lee, Casey Michalski, Phil Rothrock, Reykjavik, 5-1-09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91853">
            <a:off x="5528215" y="2613360"/>
            <a:ext cx="2516335" cy="1887891"/>
          </a:xfrm>
          <a:prstGeom prst="rect">
            <a:avLst/>
          </a:prstGeom>
        </p:spPr>
      </p:pic>
      <p:pic>
        <p:nvPicPr>
          <p:cNvPr id="6" name="Picture 5" descr="Spring 2010 NSP class 3 Swaffam wind turbine 3-10-1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94534">
            <a:off x="6451134" y="4172656"/>
            <a:ext cx="2380513" cy="1785385"/>
          </a:xfrm>
          <a:prstGeom prst="rect">
            <a:avLst/>
          </a:prstGeom>
        </p:spPr>
      </p:pic>
      <p:pic>
        <p:nvPicPr>
          <p:cNvPr id="5" name="Picture 4" descr="Kristen Lee, Phil Rothrock, Felice Thompson, Casey Michalski, Marcus Key, Idavellir, 4-30-09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16572">
            <a:off x="6584651" y="1638519"/>
            <a:ext cx="2237800" cy="167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100" y="1905000"/>
            <a:ext cx="4834248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Spring Term</a:t>
            </a:r>
          </a:p>
          <a:p>
            <a:pPr lvl="1"/>
            <a:r>
              <a:rPr lang="en-US" dirty="0" smtClean="0"/>
              <a:t>Science and Society</a:t>
            </a:r>
          </a:p>
          <a:p>
            <a:pPr lvl="2"/>
            <a:r>
              <a:rPr lang="en-US" dirty="0" smtClean="0"/>
              <a:t>1-week course-connected excursion </a:t>
            </a:r>
            <a:r>
              <a:rPr lang="en-US" dirty="0"/>
              <a:t>(e.g. </a:t>
            </a:r>
            <a:r>
              <a:rPr lang="en-US" dirty="0" smtClean="0"/>
              <a:t>London and Stockholm)</a:t>
            </a:r>
            <a:endParaRPr lang="en-US" dirty="0"/>
          </a:p>
          <a:p>
            <a:pPr lvl="1"/>
            <a:r>
              <a:rPr lang="en-US" dirty="0" smtClean="0"/>
              <a:t>3 Courses at UEA</a:t>
            </a:r>
          </a:p>
          <a:p>
            <a:pPr lvl="1"/>
            <a:r>
              <a:rPr lang="en-US" dirty="0" smtClean="0"/>
              <a:t>Considerable opportunities for independent travel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5240" y="2842815"/>
            <a:ext cx="39495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</a:t>
            </a:r>
            <a:r>
              <a:rPr lang="en-US" sz="1600" dirty="0" err="1" smtClean="0"/>
              <a:t>Enlightment</a:t>
            </a:r>
            <a:endParaRPr lang="en-US" sz="1600" dirty="0" smtClean="0"/>
          </a:p>
          <a:p>
            <a:r>
              <a:rPr lang="en-US" sz="1600" dirty="0" smtClean="0"/>
              <a:t>The Renaissance</a:t>
            </a:r>
          </a:p>
          <a:p>
            <a:r>
              <a:rPr lang="en-US" sz="1600" dirty="0" err="1" smtClean="0"/>
              <a:t>Postcolonialism</a:t>
            </a:r>
            <a:endParaRPr lang="en-US" sz="1600" dirty="0" smtClean="0"/>
          </a:p>
          <a:p>
            <a:r>
              <a:rPr lang="en-US" sz="1600" dirty="0" smtClean="0"/>
              <a:t>Comedy and the Absurd Theatre</a:t>
            </a:r>
          </a:p>
          <a:p>
            <a:r>
              <a:rPr lang="en-US" sz="1600" dirty="0" smtClean="0"/>
              <a:t>Theatre, Tradition, and Social Change</a:t>
            </a:r>
          </a:p>
          <a:p>
            <a:endParaRPr lang="en-US" sz="1600" dirty="0" smtClean="0"/>
          </a:p>
          <a:p>
            <a:r>
              <a:rPr lang="en-US" sz="1600" dirty="0" smtClean="0"/>
              <a:t>Evolutionary Psychology</a:t>
            </a:r>
          </a:p>
          <a:p>
            <a:r>
              <a:rPr lang="en-US" sz="1600" dirty="0" smtClean="0"/>
              <a:t>Evolution, Behavior and Ecology</a:t>
            </a:r>
          </a:p>
          <a:p>
            <a:r>
              <a:rPr lang="en-US" sz="1600" dirty="0" smtClean="0"/>
              <a:t>Evolutionary Biology</a:t>
            </a:r>
          </a:p>
          <a:p>
            <a:r>
              <a:rPr lang="en-US" sz="1600" dirty="0" smtClean="0"/>
              <a:t>Molecular Biology</a:t>
            </a:r>
          </a:p>
          <a:p>
            <a:r>
              <a:rPr lang="en-US" sz="1600" dirty="0" smtClean="0"/>
              <a:t>Cell Biology</a:t>
            </a:r>
          </a:p>
          <a:p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You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Courses can count toward majors/minors and distribution requirements. A few examples:</a:t>
            </a:r>
            <a:endParaRPr lang="en-US" dirty="0"/>
          </a:p>
        </p:txBody>
      </p:sp>
      <p:pic>
        <p:nvPicPr>
          <p:cNvPr id="6" name="Picture 5" descr="P1010078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92882">
            <a:off x="2187993" y="5153372"/>
            <a:ext cx="1667565" cy="1250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9470" y="2842815"/>
            <a:ext cx="4370143" cy="3877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Computer Networks</a:t>
            </a:r>
          </a:p>
          <a:p>
            <a:r>
              <a:rPr lang="en-US" sz="1600" dirty="0" smtClean="0"/>
              <a:t>Computational Linguistics</a:t>
            </a:r>
          </a:p>
          <a:p>
            <a:r>
              <a:rPr lang="en-US" sz="1600" dirty="0" err="1" smtClean="0"/>
              <a:t>Combinatorics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Atmospheric Physics and Weather Forecasting</a:t>
            </a:r>
          </a:p>
          <a:p>
            <a:r>
              <a:rPr lang="en-US" sz="1600" dirty="0" smtClean="0"/>
              <a:t>Environment and Society</a:t>
            </a:r>
          </a:p>
          <a:p>
            <a:r>
              <a:rPr lang="en-US" sz="1600" dirty="0" smtClean="0"/>
              <a:t>Low Carbon Energy Resources</a:t>
            </a:r>
          </a:p>
          <a:p>
            <a:r>
              <a:rPr lang="en-US" sz="1600" dirty="0" smtClean="0"/>
              <a:t>Global Environmental Change</a:t>
            </a:r>
          </a:p>
          <a:p>
            <a:endParaRPr lang="en-US" sz="1600" dirty="0" smtClean="0"/>
          </a:p>
          <a:p>
            <a:r>
              <a:rPr lang="en-US" sz="1600" dirty="0" smtClean="0"/>
              <a:t>Developmental Psychology</a:t>
            </a:r>
          </a:p>
          <a:p>
            <a:r>
              <a:rPr lang="en-US" sz="1600" dirty="0" smtClean="0"/>
              <a:t>Gender: Psychosocial Perspectives</a:t>
            </a:r>
          </a:p>
          <a:p>
            <a:r>
              <a:rPr lang="en-US" sz="1600" dirty="0" smtClean="0"/>
              <a:t>The Child in Society</a:t>
            </a:r>
          </a:p>
          <a:p>
            <a:r>
              <a:rPr lang="en-US" sz="1600" dirty="0" smtClean="0"/>
              <a:t>The Child Care Professional</a:t>
            </a:r>
          </a:p>
          <a:p>
            <a:r>
              <a:rPr lang="en-US" sz="1600" dirty="0" smtClean="0"/>
              <a:t>Approaches to Counseling Psychology</a:t>
            </a:r>
          </a:p>
          <a:p>
            <a:r>
              <a:rPr lang="en-US" sz="1600" dirty="0" smtClean="0"/>
              <a:t>Criminology</a:t>
            </a:r>
            <a:endParaRPr lang="en-US" sz="1600" dirty="0"/>
          </a:p>
        </p:txBody>
      </p:sp>
      <p:pic>
        <p:nvPicPr>
          <p:cNvPr id="9" name="Picture 8" descr="P101008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96191">
            <a:off x="7257842" y="2115831"/>
            <a:ext cx="1726893" cy="145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watson-crick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6621">
            <a:off x="7191921" y="4434186"/>
            <a:ext cx="1722599" cy="1148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velogue">
  <a:themeElements>
    <a:clrScheme name="Travelogue">
      <a:dk1>
        <a:sysClr val="windowText" lastClr="000000"/>
      </a:dk1>
      <a:lt1>
        <a:srgbClr val="EAC968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Travelogue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Travelogue.thmx</Template>
  <TotalTime>347</TotalTime>
  <Words>945</Words>
  <Application>Microsoft Office PowerPoint</Application>
  <PresentationFormat>On-screen Show (4:3)</PresentationFormat>
  <Paragraphs>219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Calisto MT</vt:lpstr>
      <vt:lpstr>georgia</vt:lpstr>
      <vt:lpstr>Mistral</vt:lpstr>
      <vt:lpstr>Wingdings 2</vt:lpstr>
      <vt:lpstr>Travelogue</vt:lpstr>
      <vt:lpstr>Norwich Science Program</vt:lpstr>
      <vt:lpstr>Who Should Go?</vt:lpstr>
      <vt:lpstr>Why Should You Go?</vt:lpstr>
      <vt:lpstr>When Can You Go?</vt:lpstr>
      <vt:lpstr>Where Will You Be?</vt:lpstr>
      <vt:lpstr>Where is Norwich?</vt:lpstr>
      <vt:lpstr>What Will You Do?</vt:lpstr>
      <vt:lpstr>What Will You Do?</vt:lpstr>
      <vt:lpstr>What Will You Study?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What is it like in Norwich?</vt:lpstr>
      <vt:lpstr>Get Planning!</vt:lpstr>
    </vt:vector>
  </TitlesOfParts>
  <Company>Dickinson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Norwich Science Program</dc:title>
  <dc:creator>Grant Braught</dc:creator>
  <cp:lastModifiedBy>MacCormick, John</cp:lastModifiedBy>
  <cp:revision>30</cp:revision>
  <cp:lastPrinted>2014-10-01T21:14:20Z</cp:lastPrinted>
  <dcterms:created xsi:type="dcterms:W3CDTF">2011-12-01T14:50:00Z</dcterms:created>
  <dcterms:modified xsi:type="dcterms:W3CDTF">2016-11-15T15:37:03Z</dcterms:modified>
</cp:coreProperties>
</file>